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331" r:id="rId4"/>
    <p:sldId id="332" r:id="rId5"/>
    <p:sldId id="333" r:id="rId6"/>
    <p:sldId id="334" r:id="rId7"/>
    <p:sldId id="335" r:id="rId8"/>
    <p:sldId id="336" r:id="rId9"/>
    <p:sldId id="339" r:id="rId10"/>
    <p:sldId id="337" r:id="rId11"/>
    <p:sldId id="338" r:id="rId12"/>
  </p:sldIdLst>
  <p:sldSz cx="18288000" cy="10287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Stacion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1" autoAdjust="0"/>
    <p:restoredTop sz="94630" autoAdjust="0"/>
  </p:normalViewPr>
  <p:slideViewPr>
    <p:cSldViewPr>
      <p:cViewPr>
        <p:scale>
          <a:sx n="87" d="100"/>
          <a:sy n="87" d="100"/>
        </p:scale>
        <p:origin x="64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623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D080-A25D-FB9F-163A-B7F6545B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144574-C47F-8389-03AA-749D6E3D4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54FC17-40B7-E6E1-3121-42349B07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4999B1-F603-C7F1-10BF-FB81EED89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59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BFD78-CED9-7B2D-739B-FF7C03A4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74C9355-825C-1F99-7EDE-43E67527D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BC040F-04D3-06DD-CAC2-D0A93832A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BA5F4-A0EC-7F20-00AC-B63828A3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172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6B48D-2303-F713-9408-B0EF6E139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B4A3D4-F29D-AAEF-A780-2FDB0EC40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D17C0B2-556F-4F3A-3459-A7AED13B8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EA9363-5AD7-5AEF-8828-CDD66876B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783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5807-28EA-CDB3-16BA-61F44B17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DFA0F5-28AD-9C16-2AAC-D51E71853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85EF7D-4A6D-C615-B615-D347B2A46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AB784-DFD7-CA1E-39C7-4904089EF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664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9F7A-5C95-9330-BB6F-5A1BE9E7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5F97E4-93FE-B2AF-7CE3-2F31B917D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48B2B04-D31D-E22D-DA3B-AFF6CE048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C'est l'exemple parfait et simple de ce qu'est un "</a:t>
            </a:r>
            <a:r>
              <a:rPr lang="fr-FR" dirty="0" err="1"/>
              <a:t>Grounding</a:t>
            </a:r>
            <a:r>
              <a:rPr lang="fr-FR" dirty="0"/>
              <a:t>". Tu expliques : "L'IA ne devine pas que la Mona Lisa est au Louvre, elle suit le lien '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dirty="0"/>
              <a:t> in'. C'est ça, le </a:t>
            </a:r>
            <a:r>
              <a:rPr lang="fr-FR" dirty="0" err="1"/>
              <a:t>Grounding</a:t>
            </a:r>
            <a:r>
              <a:rPr lang="fr-FR" dirty="0"/>
              <a:t>."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7B24F0-6564-1935-9C9C-363CC6335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369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18066-F37D-83DB-4F75-33E7FEC9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D9D372-A0CA-4F8A-AF16-3296633C9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65E242-FFB0-9872-6848-B58131FA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C'est l'exemple parfait et simple de ce qu'est un "</a:t>
            </a:r>
            <a:r>
              <a:rPr lang="fr-FR" dirty="0" err="1"/>
              <a:t>Grounding</a:t>
            </a:r>
            <a:r>
              <a:rPr lang="fr-FR" dirty="0"/>
              <a:t>". Tu expliques : "L'IA ne devine pas que la Mona Lisa est au Louvre, elle suit le lien '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dirty="0"/>
              <a:t> in'. C'est ça, le </a:t>
            </a:r>
            <a:r>
              <a:rPr lang="fr-FR" dirty="0" err="1"/>
              <a:t>Grounding</a:t>
            </a:r>
            <a:r>
              <a:rPr lang="fr-FR" dirty="0"/>
              <a:t>."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F0F475-B37E-6EE2-B165-A955BEB89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504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BBC0-462A-233A-6742-AF02518A0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6F2D41-B525-3202-32FA-4FE46699E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DD9753-E3E4-EA17-602C-A1E018FFE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C'est l'exemple parfait et simple de ce qu'est un "</a:t>
            </a:r>
            <a:r>
              <a:rPr lang="fr-FR" dirty="0" err="1"/>
              <a:t>Grounding</a:t>
            </a:r>
            <a:r>
              <a:rPr lang="fr-FR" dirty="0"/>
              <a:t>". Tu expliques : "L'IA ne devine pas que la Mona Lisa est au Louvre, elle suit le lien '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dirty="0"/>
              <a:t> in'. C'est ça, le </a:t>
            </a:r>
            <a:r>
              <a:rPr lang="fr-FR" dirty="0" err="1"/>
              <a:t>Grounding</a:t>
            </a:r>
            <a:r>
              <a:rPr lang="fr-FR" dirty="0"/>
              <a:t>."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27B0F2-299E-9D45-C523-35C3EA882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9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5966" y="4077771"/>
            <a:ext cx="13196068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8800" dirty="0">
                <a:solidFill>
                  <a:srgbClr val="FFFFFF"/>
                </a:solidFill>
                <a:latin typeface="Stacion"/>
                <a:ea typeface="Stacion"/>
                <a:cs typeface="Stacion"/>
                <a:sym typeface="Stacion"/>
              </a:rPr>
              <a:t>Beyond LLMs</a:t>
            </a:r>
            <a:endParaRPr lang="en-US" sz="6600" dirty="0">
              <a:solidFill>
                <a:srgbClr val="FFFFFF"/>
              </a:solidFill>
              <a:latin typeface="Stacion"/>
              <a:ea typeface="Stacion"/>
              <a:cs typeface="Stacion"/>
              <a:sym typeface="Staci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D6A6-1C73-DB5B-D10B-85458EF12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C56AEA-BD90-546B-4B74-29206CBB40D6}"/>
              </a:ext>
            </a:extLst>
          </p:cNvPr>
          <p:cNvSpPr/>
          <p:nvPr/>
        </p:nvSpPr>
        <p:spPr>
          <a:xfrm rot="-10800000">
            <a:off x="0" y="143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63790F-955E-A91A-F2FD-843C107B1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11B986E-190A-8E4D-B784-CB95F1E322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05F87E-6B27-1C08-EE7B-7497602B5F4E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Au-delà du RAG : Hypergraphes &amp; GNN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3C8EBD-247B-820D-C316-315B3D889227}"/>
              </a:ext>
            </a:extLst>
          </p:cNvPr>
          <p:cNvSpPr txBox="1"/>
          <p:nvPr/>
        </p:nvSpPr>
        <p:spPr>
          <a:xfrm>
            <a:off x="8812162" y="2859806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Nous ne nous arrêtons pas là.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L'étape d'après, c'est dépasser la simple navigation.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Nous explorerons les Hypergraphes pour capturer la complexité d'un incident qui touche 50 composants à la fois.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Et nous activons les GNN (Graph Neural Networks).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A7759C-8BA3-4240-A8DA-8B5D8CB007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30548-A5D6-265D-187C-63D5311D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1" y="2386781"/>
            <a:ext cx="7772400" cy="48309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B8907B6-570F-FB7B-894A-11445B0ECF97}"/>
              </a:ext>
            </a:extLst>
          </p:cNvPr>
          <p:cNvSpPr txBox="1"/>
          <p:nvPr/>
        </p:nvSpPr>
        <p:spPr>
          <a:xfrm>
            <a:off x="1524000" y="8176131"/>
            <a:ext cx="147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Imaginez un réseau de neurones qui apprend directement sur la structure du graphe pour prédire une panne en cascade avant qu'elle ne démarre.</a:t>
            </a:r>
          </a:p>
        </p:txBody>
      </p:sp>
    </p:spTree>
    <p:extLst>
      <p:ext uri="{BB962C8B-B14F-4D97-AF65-F5344CB8AC3E}">
        <p14:creationId xmlns:p14="http://schemas.microsoft.com/office/powerpoint/2010/main" val="205641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9591-7E1E-DD21-7A9A-16715185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FB9495-FB9D-9DCD-DF6C-E18AA6A42669}"/>
              </a:ext>
            </a:extLst>
          </p:cNvPr>
          <p:cNvSpPr/>
          <p:nvPr/>
        </p:nvSpPr>
        <p:spPr>
          <a:xfrm rot="-10800000">
            <a:off x="0" y="143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38E2226-1094-B2DB-C7AF-D7D71B403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4786F3D4-D57E-1AC2-292B-FCED93779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E36277C-1E16-72B0-1C1E-59162AC18749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La Cible : World </a:t>
            </a:r>
            <a:r>
              <a:rPr lang="fr-FR" sz="4800" b="1" dirty="0" err="1">
                <a:solidFill>
                  <a:srgbClr val="FFC000"/>
                </a:solidFill>
              </a:rPr>
              <a:t>Models</a:t>
            </a:r>
            <a:r>
              <a:rPr lang="fr-FR" sz="4800" b="1" dirty="0">
                <a:solidFill>
                  <a:srgbClr val="FFC000"/>
                </a:solidFill>
              </a:rPr>
              <a:t> 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96F0A-CE51-1A46-5E89-BF20A5C036D1}"/>
              </a:ext>
            </a:extLst>
          </p:cNvPr>
          <p:cNvSpPr txBox="1"/>
          <p:nvPr/>
        </p:nvSpPr>
        <p:spPr>
          <a:xfrm>
            <a:off x="762000" y="6521394"/>
            <a:ext cx="1691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Notre vision finale s'aligne sur les travaux de Yann </a:t>
            </a:r>
            <a:r>
              <a:rPr lang="fr-FR" sz="2800" dirty="0" err="1">
                <a:solidFill>
                  <a:schemeClr val="bg1"/>
                </a:solidFill>
              </a:rPr>
              <a:t>LeCun</a:t>
            </a:r>
            <a:r>
              <a:rPr lang="fr-FR" sz="2800" dirty="0">
                <a:solidFill>
                  <a:schemeClr val="bg1"/>
                </a:solidFill>
              </a:rPr>
              <a:t> (Meta). </a:t>
            </a:r>
          </a:p>
          <a:p>
            <a:pPr algn="ctr"/>
            <a:endParaRPr lang="fr-FR" sz="2800" dirty="0">
              <a:solidFill>
                <a:schemeClr val="bg1"/>
              </a:solidFill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Passer du LLM (qui prédit du texte) au World Model (qui prédit des états). </a:t>
            </a:r>
          </a:p>
          <a:p>
            <a:pPr algn="ctr"/>
            <a:endParaRPr lang="fr-FR" sz="2800" dirty="0">
              <a:solidFill>
                <a:schemeClr val="bg1"/>
              </a:solidFill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Demain, Twin pourra simuler : 'Si je coupe ce switch, que se passe-t-il ?’. 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</a:rPr>
              <a:t>Il tournera la simulation dans son modèle interne (JEPA) pour valider l'action.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753FF4-E2C0-8421-9719-9275ADA5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360928"/>
            <a:ext cx="8763000" cy="49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9941" y="7886700"/>
            <a:ext cx="5906929" cy="80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Gottfried Leibniz (1646 - 1716)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A0F437-1A41-A4F8-4F7F-BD4B8E8BB848}"/>
              </a:ext>
            </a:extLst>
          </p:cNvPr>
          <p:cNvSpPr txBox="1"/>
          <p:nvPr/>
        </p:nvSpPr>
        <p:spPr>
          <a:xfrm>
            <a:off x="8154571" y="2617500"/>
            <a:ext cx="973567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Tout commence au 17ème siècle avec Leibniz. </a:t>
            </a:r>
          </a:p>
          <a:p>
            <a:r>
              <a:rPr lang="fr-FR" sz="3200" dirty="0">
                <a:solidFill>
                  <a:schemeClr val="bg1"/>
                </a:solidFill>
              </a:rPr>
              <a:t>Son rêve ? Le </a:t>
            </a:r>
            <a:r>
              <a:rPr lang="fr-FR" sz="3200" i="1" dirty="0" err="1">
                <a:solidFill>
                  <a:schemeClr val="bg1"/>
                </a:solidFill>
              </a:rPr>
              <a:t>Calculus</a:t>
            </a:r>
            <a:r>
              <a:rPr lang="fr-FR" sz="3200" i="1" dirty="0">
                <a:solidFill>
                  <a:schemeClr val="bg1"/>
                </a:solidFill>
              </a:rPr>
              <a:t> </a:t>
            </a:r>
            <a:r>
              <a:rPr lang="fr-FR" sz="3200" i="1" dirty="0" err="1">
                <a:solidFill>
                  <a:schemeClr val="bg1"/>
                </a:solidFill>
              </a:rPr>
              <a:t>Ratiocinator</a:t>
            </a:r>
            <a:r>
              <a:rPr lang="fr-FR" sz="3200" dirty="0">
                <a:solidFill>
                  <a:schemeClr val="bg1"/>
                </a:solidFill>
              </a:rPr>
              <a:t>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Il pensait qu'on pouvait réduire toute pensée humaine (la justice, la joie, un incident IT) à une équation logique.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C'est la naissance de l'</a:t>
            </a:r>
            <a:r>
              <a:rPr lang="fr-FR" sz="3200" b="1" dirty="0">
                <a:solidFill>
                  <a:schemeClr val="bg1"/>
                </a:solidFill>
              </a:rPr>
              <a:t>IA Symbolique</a:t>
            </a:r>
            <a:r>
              <a:rPr lang="fr-FR" sz="3200" dirty="0">
                <a:solidFill>
                  <a:schemeClr val="bg1"/>
                </a:solidFill>
              </a:rPr>
              <a:t>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>
                <a:solidFill>
                  <a:schemeClr val="bg1"/>
                </a:solidFill>
              </a:rPr>
              <a:t>C'est l'ancêtre de nos CMDB, de nos règles ITIL, de nos scripts.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AC7F215-63B2-B17E-26BE-B8E56123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8F68AC-0AA4-D9B1-CE33-734F0EDD88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3662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038D25D-E091-4AF6-CB33-2FE619C632F3}"/>
              </a:ext>
            </a:extLst>
          </p:cNvPr>
          <p:cNvGrpSpPr/>
          <p:nvPr/>
        </p:nvGrpSpPr>
        <p:grpSpPr>
          <a:xfrm>
            <a:off x="555812" y="2829161"/>
            <a:ext cx="7183071" cy="4692493"/>
            <a:chOff x="1518871" y="2637471"/>
            <a:chExt cx="7183071" cy="469249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F3ED8A0-20AF-5E57-EA73-88EB3C5E6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000" y="2637471"/>
              <a:ext cx="6288942" cy="4692493"/>
            </a:xfrm>
            <a:prstGeom prst="rect">
              <a:avLst/>
            </a:prstGeom>
          </p:spPr>
        </p:pic>
        <p:sp>
          <p:nvSpPr>
            <p:cNvPr id="3" name="Freeform 3"/>
            <p:cNvSpPr/>
            <p:nvPr/>
          </p:nvSpPr>
          <p:spPr>
            <a:xfrm>
              <a:off x="1518871" y="2637472"/>
              <a:ext cx="4038600" cy="4692492"/>
            </a:xfrm>
            <a:custGeom>
              <a:avLst/>
              <a:gdLst/>
              <a:ahLst/>
              <a:cxnLst/>
              <a:rect l="l" t="t" r="r" b="b"/>
              <a:pathLst>
                <a:path w="6820110" h="8229600">
                  <a:moveTo>
                    <a:pt x="0" y="0"/>
                  </a:moveTo>
                  <a:lnTo>
                    <a:pt x="6820110" y="0"/>
                  </a:lnTo>
                  <a:lnTo>
                    <a:pt x="682011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6980D913-8FD1-A063-8ABB-ADC4DE0ABE70}"/>
              </a:ext>
            </a:extLst>
          </p:cNvPr>
          <p:cNvSpPr txBox="1"/>
          <p:nvPr/>
        </p:nvSpPr>
        <p:spPr>
          <a:xfrm>
            <a:off x="0" y="336915"/>
            <a:ext cx="1828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Tout a commencé par le désir de mettre le monde en équation L'Approche Symbolique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B817-39F7-C57B-2622-4DB84ABEC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A4559-C373-6EA9-2F29-BF6446B05307}"/>
              </a:ext>
            </a:extLst>
          </p:cNvPr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E7B077-764D-2162-680A-6563EE850996}"/>
              </a:ext>
            </a:extLst>
          </p:cNvPr>
          <p:cNvSpPr txBox="1"/>
          <p:nvPr/>
        </p:nvSpPr>
        <p:spPr>
          <a:xfrm>
            <a:off x="7619253" y="2801881"/>
            <a:ext cx="104356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Mais en 1936, Alonzo Church et Alan Turing brisent ce rêve.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Avec le Problème de l'Arrêt, ils prouvent mathématiquement qu'il existe des limites à ce que la logique pure peut résoudre.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Traduction pour nous : On ne peut pas tout scripter. </a:t>
            </a:r>
          </a:p>
          <a:p>
            <a:r>
              <a:rPr lang="fr-FR" sz="3200" dirty="0">
                <a:solidFill>
                  <a:schemeClr val="bg1"/>
                </a:solidFill>
              </a:rPr>
              <a:t>Le monde réel (et notre SI) est trop complexe, trop imprévisible pour être enfermé dans des règles 'If-</a:t>
            </a:r>
            <a:r>
              <a:rPr lang="fr-FR" sz="3200" dirty="0" err="1">
                <a:solidFill>
                  <a:schemeClr val="bg1"/>
                </a:solidFill>
              </a:rPr>
              <a:t>Then</a:t>
            </a:r>
            <a:r>
              <a:rPr lang="fr-FR" sz="3200" dirty="0">
                <a:solidFill>
                  <a:schemeClr val="bg1"/>
                </a:solidFill>
              </a:rPr>
              <a:t>-</a:t>
            </a:r>
            <a:r>
              <a:rPr lang="fr-FR" sz="3200" dirty="0" err="1">
                <a:solidFill>
                  <a:schemeClr val="bg1"/>
                </a:solidFill>
              </a:rPr>
              <a:t>Else</a:t>
            </a:r>
            <a:r>
              <a:rPr lang="fr-FR" sz="3200" dirty="0">
                <a:solidFill>
                  <a:schemeClr val="bg1"/>
                </a:solidFill>
              </a:rPr>
              <a:t>’.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>
                <a:solidFill>
                  <a:schemeClr val="bg1"/>
                </a:solidFill>
              </a:rPr>
              <a:t>L'approche symbolique a touché un mur.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2DF9A87-36FD-8EB5-BDD3-10A0A6B4D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3681D254-3331-68F6-CFBA-983D968E16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EC3E69-B6DD-4062-A41A-B630AE04435E}"/>
              </a:ext>
            </a:extLst>
          </p:cNvPr>
          <p:cNvSpPr txBox="1"/>
          <p:nvPr/>
        </p:nvSpPr>
        <p:spPr>
          <a:xfrm>
            <a:off x="0" y="336915"/>
            <a:ext cx="1828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La logique pure a une limite mathématique. </a:t>
            </a:r>
          </a:p>
          <a:p>
            <a:pPr algn="ctr"/>
            <a:r>
              <a:rPr lang="fr-FR" sz="4800" b="1" dirty="0">
                <a:solidFill>
                  <a:srgbClr val="FFC000"/>
                </a:solidFill>
              </a:rPr>
              <a:t>Elle ne peut pas tout prédire.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C39D61-FDCC-57DC-5E24-8123111A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52" y="2999503"/>
            <a:ext cx="6502400" cy="35433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C31B279-7AB4-926F-F24C-639261DD35D1}"/>
              </a:ext>
            </a:extLst>
          </p:cNvPr>
          <p:cNvSpPr txBox="1"/>
          <p:nvPr/>
        </p:nvSpPr>
        <p:spPr>
          <a:xfrm>
            <a:off x="398417" y="6701557"/>
            <a:ext cx="3801036" cy="8636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7380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Alonzo Church (1903 – 1995)</a:t>
            </a: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9C7C6-DBDA-7DEE-E9AE-B232B5200157}"/>
              </a:ext>
            </a:extLst>
          </p:cNvPr>
          <p:cNvSpPr txBox="1"/>
          <p:nvPr/>
        </p:nvSpPr>
        <p:spPr>
          <a:xfrm>
            <a:off x="228600" y="7251666"/>
            <a:ext cx="3801036" cy="8636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ts val="7380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Alan Turing (1912 – 1954)</a:t>
            </a: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300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C234-84EC-4031-F314-8EF612EE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FD7450-7428-2646-BF63-D2A6364941BE}"/>
              </a:ext>
            </a:extLst>
          </p:cNvPr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843AA19-FF87-0A70-FDF2-ED905A3A7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62A31EA-E4DA-D5EC-1B09-EC98FD469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000393-123E-5A16-2DBE-A1354832E3BC}"/>
              </a:ext>
            </a:extLst>
          </p:cNvPr>
          <p:cNvSpPr txBox="1"/>
          <p:nvPr/>
        </p:nvSpPr>
        <p:spPr>
          <a:xfrm>
            <a:off x="0" y="336915"/>
            <a:ext cx="1828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On abandonne les règles pour les données, </a:t>
            </a:r>
          </a:p>
          <a:p>
            <a:pPr algn="ctr"/>
            <a:r>
              <a:rPr lang="fr-FR" sz="4800" b="1" dirty="0">
                <a:solidFill>
                  <a:srgbClr val="FFC000"/>
                </a:solidFill>
              </a:rPr>
              <a:t>la naissance de l'intuition artificielle.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6A12CF6-526A-ADF9-4EC7-5BF43AA2DD7D}"/>
              </a:ext>
            </a:extLst>
          </p:cNvPr>
          <p:cNvSpPr/>
          <p:nvPr/>
        </p:nvSpPr>
        <p:spPr>
          <a:xfrm>
            <a:off x="1345266" y="2715562"/>
            <a:ext cx="9667875" cy="3904206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982" b="1"/>
            </a:stretch>
          </a:blipFill>
        </p:spPr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3365BE-24E5-EF56-2604-6AFA89A7A531}"/>
              </a:ext>
            </a:extLst>
          </p:cNvPr>
          <p:cNvSpPr txBox="1"/>
          <p:nvPr/>
        </p:nvSpPr>
        <p:spPr>
          <a:xfrm>
            <a:off x="1828800" y="6619769"/>
            <a:ext cx="1615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Pendant des décennies, on a stagné (l'Hiver de l'IA). Jusqu'en 2012. </a:t>
            </a:r>
            <a:r>
              <a:rPr lang="fr-FR" sz="3200" dirty="0">
                <a:solidFill>
                  <a:srgbClr val="FFC000"/>
                </a:solidFill>
              </a:rPr>
              <a:t>Le choc AlexNet.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Au lieu de donner des règles à la machine, on lui a donné des données et on l'a laissée créer ses propres connexions, inspirées des neurones biologiques.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C'est l'ère Connexionniste. On ne code plus la logique, la machine apprend l'intuition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C1F8583-D6EC-4597-FD4E-62725536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2879273"/>
            <a:ext cx="6096000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526A-FDE6-1A63-E9C0-853BD49D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7395F2-832D-2BDF-5600-4BD820A68B54}"/>
              </a:ext>
            </a:extLst>
          </p:cNvPr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9389B3B-E8DD-6E27-AFAB-0D7595CE8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FF7F852-7082-1D6D-0347-D35E450573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5ED4865-550B-D287-BED4-82401234E8BB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L'Ère des Transformeurs &amp; L'Hallucination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7A87A6-469A-3FEF-E942-98B765FDE5D9}"/>
              </a:ext>
            </a:extLst>
          </p:cNvPr>
          <p:cNvSpPr txBox="1"/>
          <p:nvPr/>
        </p:nvSpPr>
        <p:spPr>
          <a:xfrm>
            <a:off x="8546692" y="2552700"/>
            <a:ext cx="9372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2017. L'arrivée des Transformeurs (le </a:t>
            </a:r>
            <a:r>
              <a:rPr lang="fr-FR" sz="3200" dirty="0" err="1">
                <a:solidFill>
                  <a:schemeClr val="bg1"/>
                </a:solidFill>
              </a:rPr>
              <a:t>T</a:t>
            </a:r>
            <a:r>
              <a:rPr lang="fr-FR" sz="3200" dirty="0">
                <a:solidFill>
                  <a:schemeClr val="bg1"/>
                </a:solidFill>
              </a:rPr>
              <a:t> de GPT). </a:t>
            </a:r>
          </a:p>
          <a:p>
            <a:r>
              <a:rPr lang="fr-FR" sz="3200" dirty="0">
                <a:solidFill>
                  <a:schemeClr val="bg1"/>
                </a:solidFill>
              </a:rPr>
              <a:t>L'IA maîtrise enfin le langage humain. 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Mais nous avons créé un monstre éloquent. </a:t>
            </a:r>
          </a:p>
          <a:p>
            <a:r>
              <a:rPr lang="fr-FR" sz="3200" dirty="0">
                <a:solidFill>
                  <a:schemeClr val="bg1"/>
                </a:solidFill>
              </a:rPr>
              <a:t>Le LLM est un Système 1 (pensée rapide, intuitive) sans Système 2 (vérification). Il sait écrire un poème sur Kubernetes, mais il invente des commandes qui n'existent pas.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29325-BFB0-E2DC-C8DE-0CF58FAC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78" y="2307046"/>
            <a:ext cx="7939337" cy="47249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F98ED1-4590-D1D5-A799-58910F1D0699}"/>
              </a:ext>
            </a:extLst>
          </p:cNvPr>
          <p:cNvSpPr txBox="1"/>
          <p:nvPr/>
        </p:nvSpPr>
        <p:spPr>
          <a:xfrm>
            <a:off x="1143000" y="7671489"/>
            <a:ext cx="160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Le LLM est un moteur de créativité, pas de vérité</a:t>
            </a:r>
          </a:p>
        </p:txBody>
      </p:sp>
    </p:spTree>
    <p:extLst>
      <p:ext uri="{BB962C8B-B14F-4D97-AF65-F5344CB8AC3E}">
        <p14:creationId xmlns:p14="http://schemas.microsoft.com/office/powerpoint/2010/main" val="119172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F6F22-5790-BA17-3927-00280C26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B50A09-5EA5-5CE5-DCA4-CFE5720448F3}"/>
              </a:ext>
            </a:extLst>
          </p:cNvPr>
          <p:cNvSpPr/>
          <p:nvPr/>
        </p:nvSpPr>
        <p:spPr>
          <a:xfrm rot="-10800000">
            <a:off x="0" y="143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076379A-1777-1DA3-2A1E-3CCDA610A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D9E2846C-1069-EB0F-A149-1B109CD42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CA49F83-A204-989F-B34A-510AF5C8594B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La Réponse de l'Évolution: L'Architecture du Cerveau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457BBC-4B90-88A5-4AA0-97FF41CE120D}"/>
              </a:ext>
            </a:extLst>
          </p:cNvPr>
          <p:cNvSpPr/>
          <p:nvPr/>
        </p:nvSpPr>
        <p:spPr>
          <a:xfrm>
            <a:off x="3554976" y="1265144"/>
            <a:ext cx="4495800" cy="5073964"/>
          </a:xfrm>
          <a:custGeom>
            <a:avLst/>
            <a:gdLst/>
            <a:ahLst/>
            <a:cxnLst/>
            <a:rect l="l" t="t" r="r" b="b"/>
            <a:pathLst>
              <a:path w="8393661" h="6840834">
                <a:moveTo>
                  <a:pt x="0" y="0"/>
                </a:moveTo>
                <a:lnTo>
                  <a:pt x="8393661" y="0"/>
                </a:lnTo>
                <a:lnTo>
                  <a:pt x="8393661" y="6840834"/>
                </a:lnTo>
                <a:lnTo>
                  <a:pt x="0" y="684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77" r="-769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430237-37BA-D394-48B1-BC9C4CF7490F}"/>
              </a:ext>
            </a:extLst>
          </p:cNvPr>
          <p:cNvSpPr txBox="1"/>
          <p:nvPr/>
        </p:nvSpPr>
        <p:spPr>
          <a:xfrm>
            <a:off x="1428750" y="6515100"/>
            <a:ext cx="15735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Comment la nature a-t-elle résolu ce conflit ? En ne choisissant pas. </a:t>
            </a:r>
          </a:p>
          <a:p>
            <a:r>
              <a:rPr lang="fr-FR" sz="2800" dirty="0">
                <a:solidFill>
                  <a:schemeClr val="bg1"/>
                </a:solidFill>
              </a:rPr>
              <a:t>Le cerveau humain est une architecture hybride :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>
                <a:solidFill>
                  <a:schemeClr val="bg1"/>
                </a:solidFill>
              </a:rPr>
              <a:t>L'Hippocampe (Symbolique) </a:t>
            </a:r>
            <a:r>
              <a:rPr lang="fr-FR" sz="2800" dirty="0">
                <a:solidFill>
                  <a:schemeClr val="bg1"/>
                </a:solidFill>
              </a:rPr>
              <a:t>: C'est notre carte. Il stocke les faits, la topologie, la mémoire spatiale.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>
                <a:solidFill>
                  <a:schemeClr val="bg1"/>
                </a:solidFill>
              </a:rPr>
              <a:t>Le Cortex (Neuronal) : </a:t>
            </a:r>
            <a:r>
              <a:rPr lang="fr-FR" sz="2800" dirty="0">
                <a:solidFill>
                  <a:schemeClr val="bg1"/>
                </a:solidFill>
              </a:rPr>
              <a:t>C'est notre processeur. Il gère l'imprévu, l'analogie. L'intelligence, c'est le Cortex qui navigue sur la carte de l'Hippocampe. L'un ne va pas sans l'autre."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36D7221-C3BD-4156-E018-94385720512B}"/>
              </a:ext>
            </a:extLst>
          </p:cNvPr>
          <p:cNvSpPr/>
          <p:nvPr/>
        </p:nvSpPr>
        <p:spPr>
          <a:xfrm>
            <a:off x="9829800" y="1674380"/>
            <a:ext cx="4114800" cy="429649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148" t="-27143" r="-28677" b="-27143"/>
            </a:stretch>
          </a:blipFill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17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991DA-8104-0FD0-6470-B7EF54E5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545C88-7DFD-D57D-E255-38496B9428E8}"/>
              </a:ext>
            </a:extLst>
          </p:cNvPr>
          <p:cNvSpPr/>
          <p:nvPr/>
        </p:nvSpPr>
        <p:spPr>
          <a:xfrm rot="-10800000">
            <a:off x="0" y="143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EE037D-B8D6-3C37-83ED-AF1E8070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B8CB347-65E3-7119-7CF1-D33B9D16B5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75A033-B3F2-1ABF-F83C-2816A57F5631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De la Biologie à Twin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7B6573-5617-ADD4-884A-7AC1FE134330}"/>
              </a:ext>
            </a:extLst>
          </p:cNvPr>
          <p:cNvSpPr txBox="1"/>
          <p:nvPr/>
        </p:nvSpPr>
        <p:spPr>
          <a:xfrm>
            <a:off x="1428750" y="5913180"/>
            <a:ext cx="15735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Twin n'est pas un outil, c'est du biomimétisme appliqué à l'IT.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Hippocampe, c'est </a:t>
            </a:r>
            <a:r>
              <a:rPr lang="fr-FR" sz="2800" dirty="0" err="1">
                <a:solidFill>
                  <a:schemeClr val="bg1"/>
                </a:solidFill>
              </a:rPr>
              <a:t>TigerGraph</a:t>
            </a:r>
            <a:r>
              <a:rPr lang="fr-FR" sz="2800" dirty="0">
                <a:solidFill>
                  <a:schemeClr val="bg1"/>
                </a:solidFill>
              </a:rPr>
              <a:t>. La base Graphe qui détient la vérité topologique (les connexions réelles entre serveurs). C'est le Symbolique.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Cortex, c'est </a:t>
            </a:r>
            <a:r>
              <a:rPr lang="fr-FR" sz="2800" dirty="0" err="1">
                <a:solidFill>
                  <a:schemeClr val="bg1"/>
                </a:solidFill>
              </a:rPr>
              <a:t>LangGraph</a:t>
            </a:r>
            <a:r>
              <a:rPr lang="fr-FR" sz="2800" dirty="0">
                <a:solidFill>
                  <a:schemeClr val="bg1"/>
                </a:solidFill>
              </a:rPr>
              <a:t>. L'orchestration d'agents LLM qui raisonnent. C'est le Neuronal.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Nos Sens, c'est </a:t>
            </a:r>
            <a:r>
              <a:rPr lang="fr-FR" sz="2800" dirty="0" err="1">
                <a:solidFill>
                  <a:schemeClr val="bg1"/>
                </a:solidFill>
              </a:rPr>
              <a:t>Elastic</a:t>
            </a:r>
            <a:r>
              <a:rPr lang="fr-FR" sz="2800" dirty="0">
                <a:solidFill>
                  <a:schemeClr val="bg1"/>
                </a:solidFill>
              </a:rPr>
              <a:t>. Qui transforme le bruit (Log</a:t>
            </a:r>
          </a:p>
        </p:txBody>
      </p:sp>
    </p:spTree>
    <p:extLst>
      <p:ext uri="{BB962C8B-B14F-4D97-AF65-F5344CB8AC3E}">
        <p14:creationId xmlns:p14="http://schemas.microsoft.com/office/powerpoint/2010/main" val="272380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9C297-38C7-AE59-210A-2C4289A7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14B4AE-1893-2ABC-E4D4-F5371D6B3610}"/>
              </a:ext>
            </a:extLst>
          </p:cNvPr>
          <p:cNvSpPr/>
          <p:nvPr/>
        </p:nvSpPr>
        <p:spPr>
          <a:xfrm rot="-10800000">
            <a:off x="0" y="143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2CF414B-FF20-5745-0E52-4EE570EB8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CDD3B97-BCD0-4163-30E7-A9AC5A861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157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245767-2D67-3C95-34EB-69FF1D3D57E1}"/>
              </a:ext>
            </a:extLst>
          </p:cNvPr>
          <p:cNvSpPr txBox="1"/>
          <p:nvPr/>
        </p:nvSpPr>
        <p:spPr>
          <a:xfrm>
            <a:off x="0" y="336915"/>
            <a:ext cx="1828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rgbClr val="FFC000"/>
                </a:solidFill>
              </a:rPr>
              <a:t>Le "</a:t>
            </a:r>
            <a:r>
              <a:rPr lang="fr-FR" sz="4800" b="1" dirty="0" err="1">
                <a:solidFill>
                  <a:srgbClr val="FFC000"/>
                </a:solidFill>
              </a:rPr>
              <a:t>Grounding</a:t>
            </a:r>
            <a:r>
              <a:rPr lang="fr-FR" sz="4800" b="1" dirty="0">
                <a:solidFill>
                  <a:srgbClr val="FFC000"/>
                </a:solidFill>
              </a:rPr>
              <a:t>" en Action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07F8AC-BF9E-EF90-E7B6-22DBB19DD904}"/>
              </a:ext>
            </a:extLst>
          </p:cNvPr>
          <p:cNvSpPr txBox="1"/>
          <p:nvPr/>
        </p:nvSpPr>
        <p:spPr>
          <a:xfrm>
            <a:off x="2057400" y="6667500"/>
            <a:ext cx="15163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Concrètement, c'est ce qu'on appelle le </a:t>
            </a:r>
            <a:r>
              <a:rPr lang="fr-FR" sz="2800" dirty="0" err="1">
                <a:solidFill>
                  <a:schemeClr val="bg1"/>
                </a:solidFill>
              </a:rPr>
              <a:t>Grounding</a:t>
            </a:r>
            <a:r>
              <a:rPr lang="fr-FR" sz="2800" dirty="0">
                <a:solidFill>
                  <a:schemeClr val="bg1"/>
                </a:solidFill>
              </a:rPr>
              <a:t> (Ancrage).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Quand un Agent (Neuronal) veut répondre, il est obligé de consulter le Graphe (Symbolique).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Il ne devine pas que le Serveur A est lié à l'App B, il le lit dans le graphe. </a:t>
            </a:r>
          </a:p>
          <a:p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Résultat : Zéro hallucination sur la structure, mais une capacité totale à comprendre le langage naturel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C3F8F5-3CF8-9336-D5B7-233141D13EAC}"/>
              </a:ext>
            </a:extLst>
          </p:cNvPr>
          <p:cNvSpPr/>
          <p:nvPr/>
        </p:nvSpPr>
        <p:spPr>
          <a:xfrm>
            <a:off x="4267200" y="1662039"/>
            <a:ext cx="9753600" cy="4700661"/>
          </a:xfrm>
          <a:custGeom>
            <a:avLst/>
            <a:gdLst/>
            <a:ahLst/>
            <a:cxnLst/>
            <a:rect l="l" t="t" r="r" b="b"/>
            <a:pathLst>
              <a:path w="11910414" h="6699608">
                <a:moveTo>
                  <a:pt x="0" y="0"/>
                </a:moveTo>
                <a:lnTo>
                  <a:pt x="11910414" y="0"/>
                </a:lnTo>
                <a:lnTo>
                  <a:pt x="11910414" y="6699608"/>
                </a:lnTo>
                <a:lnTo>
                  <a:pt x="0" y="669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1100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8515-0044-EC6E-5442-5BF2B286D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86E6D7-1454-F087-CA67-0A550413537A}"/>
              </a:ext>
            </a:extLst>
          </p:cNvPr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7F20724-BB1E-1728-F3DD-19509A0610A3}"/>
              </a:ext>
            </a:extLst>
          </p:cNvPr>
          <p:cNvSpPr txBox="1"/>
          <p:nvPr/>
        </p:nvSpPr>
        <p:spPr>
          <a:xfrm>
            <a:off x="2545966" y="4077771"/>
            <a:ext cx="13196068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8800" dirty="0">
                <a:solidFill>
                  <a:srgbClr val="FFFFFF"/>
                </a:solidFill>
                <a:latin typeface="Stacion"/>
                <a:ea typeface="Stacion"/>
                <a:cs typeface="Stacion"/>
                <a:sym typeface="Stacion"/>
              </a:rPr>
              <a:t>Beyond Neuro-Symbolic</a:t>
            </a:r>
            <a:endParaRPr lang="en-US" sz="6600" dirty="0">
              <a:solidFill>
                <a:srgbClr val="FFFFFF"/>
              </a:solidFill>
              <a:latin typeface="Stacion"/>
              <a:ea typeface="Stacion"/>
              <a:cs typeface="Stacion"/>
              <a:sym typeface="Stacion"/>
            </a:endParaRPr>
          </a:p>
        </p:txBody>
      </p:sp>
    </p:spTree>
    <p:extLst>
      <p:ext uri="{BB962C8B-B14F-4D97-AF65-F5344CB8AC3E}">
        <p14:creationId xmlns:p14="http://schemas.microsoft.com/office/powerpoint/2010/main" val="42593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853</Words>
  <Application>Microsoft Macintosh PowerPoint</Application>
  <PresentationFormat>Personnalisé</PresentationFormat>
  <Paragraphs>88</Paragraphs>
  <Slides>11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Open Sans</vt:lpstr>
      <vt:lpstr>Arial</vt:lpstr>
      <vt:lpstr>Stacion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 - Neuro-symbolique</dc:title>
  <cp:lastModifiedBy>Vinh</cp:lastModifiedBy>
  <cp:revision>39</cp:revision>
  <dcterms:created xsi:type="dcterms:W3CDTF">2006-08-16T00:00:00Z</dcterms:created>
  <dcterms:modified xsi:type="dcterms:W3CDTF">2026-01-15T02:02:05Z</dcterms:modified>
  <dc:identifier>DAGxLWORt8I</dc:identifier>
</cp:coreProperties>
</file>